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90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A7471-8CE7-46D2-AAD3-5CF5DF912F2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970CF-913D-485C-832D-21685BA7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7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50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84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46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8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0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85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01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2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35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5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730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4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0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71F7A-D8E9-4126-9ED2-B7D917D66161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456CA-C060-45B6-A133-7748F004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4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2233" y="634409"/>
            <a:ext cx="9141619" cy="155448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OpenStack</a:t>
            </a:r>
            <a:r>
              <a:rPr lang="en-US" dirty="0" smtClean="0">
                <a:solidFill>
                  <a:schemeClr val="bg1"/>
                </a:solidFill>
              </a:rPr>
              <a:t> Image </a:t>
            </a:r>
            <a:r>
              <a:rPr lang="en-US" dirty="0" err="1" smtClean="0">
                <a:solidFill>
                  <a:schemeClr val="bg1"/>
                </a:solidFill>
              </a:rPr>
              <a:t>Customisation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2856" y="4296698"/>
            <a:ext cx="9144000" cy="1655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Graham J Land/ June 10th, 2015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98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</a:t>
            </a:r>
            <a:r>
              <a:rPr lang="en-US" dirty="0" err="1" smtClean="0"/>
              <a:t>Customisation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Why ?</a:t>
            </a:r>
          </a:p>
          <a:p>
            <a:pPr lvl="1"/>
            <a:r>
              <a:rPr lang="en-IE" dirty="0" smtClean="0"/>
              <a:t>Hypervisor Support</a:t>
            </a:r>
          </a:p>
          <a:p>
            <a:pPr lvl="1"/>
            <a:r>
              <a:rPr lang="en-IE" dirty="0" smtClean="0"/>
              <a:t>Image Format</a:t>
            </a:r>
          </a:p>
          <a:p>
            <a:r>
              <a:rPr lang="en-IE" dirty="0" smtClean="0"/>
              <a:t>What ?</a:t>
            </a:r>
          </a:p>
          <a:p>
            <a:pPr lvl="1"/>
            <a:r>
              <a:rPr lang="en-IE" dirty="0" smtClean="0"/>
              <a:t>Storage</a:t>
            </a:r>
          </a:p>
          <a:p>
            <a:pPr lvl="1"/>
            <a:r>
              <a:rPr lang="en-IE" dirty="0" smtClean="0"/>
              <a:t>Public SSH keys</a:t>
            </a:r>
          </a:p>
          <a:p>
            <a:pPr lvl="1"/>
            <a:r>
              <a:rPr lang="en-IE" dirty="0" smtClean="0"/>
              <a:t>Network</a:t>
            </a:r>
          </a:p>
          <a:p>
            <a:pPr lvl="1"/>
            <a:r>
              <a:rPr lang="en-IE" dirty="0" smtClean="0"/>
              <a:t>Custom data</a:t>
            </a:r>
          </a:p>
          <a:p>
            <a:r>
              <a:rPr lang="en-IE" dirty="0" smtClean="0"/>
              <a:t>How ?</a:t>
            </a:r>
          </a:p>
          <a:p>
            <a:pPr lvl="1"/>
            <a:r>
              <a:rPr lang="en-IE" dirty="0" err="1" smtClean="0"/>
              <a:t>OpenStack</a:t>
            </a:r>
            <a:r>
              <a:rPr lang="en-IE" dirty="0" smtClean="0"/>
              <a:t> Vendor Pre-Packaged Images</a:t>
            </a:r>
          </a:p>
          <a:p>
            <a:pPr lvl="1"/>
            <a:r>
              <a:rPr lang="en-IE" dirty="0" smtClean="0"/>
              <a:t>Manual Image Creation</a:t>
            </a:r>
          </a:p>
          <a:p>
            <a:pPr lvl="2"/>
            <a:r>
              <a:rPr lang="en-IE" dirty="0" smtClean="0"/>
              <a:t>Cloud-</a:t>
            </a:r>
            <a:r>
              <a:rPr lang="en-IE" dirty="0" err="1" smtClean="0"/>
              <a:t>Init</a:t>
            </a:r>
            <a:r>
              <a:rPr lang="en-IE" dirty="0" smtClean="0"/>
              <a:t> or scripts</a:t>
            </a:r>
          </a:p>
          <a:p>
            <a:pPr lvl="1"/>
            <a:r>
              <a:rPr lang="en-IE" dirty="0" smtClean="0"/>
              <a:t>Automated Image Creation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66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Why do we need to customise images for </a:t>
            </a:r>
            <a:r>
              <a:rPr lang="en-IE" dirty="0" err="1" smtClean="0"/>
              <a:t>OpenStack</a:t>
            </a:r>
            <a:r>
              <a:rPr lang="en-IE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 smtClean="0"/>
              <a:t>Hypervisor support</a:t>
            </a:r>
          </a:p>
          <a:p>
            <a:pPr lvl="1"/>
            <a:r>
              <a:rPr lang="en-IE" dirty="0" err="1" smtClean="0"/>
              <a:t>Vmware</a:t>
            </a:r>
            <a:r>
              <a:rPr lang="en-IE" dirty="0" smtClean="0"/>
              <a:t>, KVM, Hyper-V, </a:t>
            </a:r>
            <a:r>
              <a:rPr lang="en-IE" dirty="0" err="1" smtClean="0"/>
              <a:t>Xen</a:t>
            </a:r>
            <a:r>
              <a:rPr lang="en-IE" dirty="0" smtClean="0"/>
              <a:t> all will need different drivers added to their OS instances</a:t>
            </a:r>
            <a:endParaRPr lang="en-US" dirty="0" smtClean="0"/>
          </a:p>
          <a:p>
            <a:pPr lvl="1"/>
            <a:endParaRPr lang="en-IE" dirty="0"/>
          </a:p>
          <a:p>
            <a:r>
              <a:rPr lang="en-IE" dirty="0" smtClean="0"/>
              <a:t>Format - capability</a:t>
            </a:r>
          </a:p>
          <a:p>
            <a:pPr lvl="1"/>
            <a:r>
              <a:rPr lang="en-IE" dirty="0" smtClean="0"/>
              <a:t>RAW : simplistic block device representation of the image</a:t>
            </a:r>
          </a:p>
          <a:p>
            <a:pPr lvl="1"/>
            <a:r>
              <a:rPr lang="en-IE" dirty="0" smtClean="0"/>
              <a:t>QCOWs : QEMU Copy on Write</a:t>
            </a:r>
            <a:endParaRPr lang="en-IE" dirty="0"/>
          </a:p>
          <a:p>
            <a:pPr lvl="2"/>
            <a:r>
              <a:rPr lang="en-IE" dirty="0" smtClean="0"/>
              <a:t>Improved upload performance</a:t>
            </a:r>
          </a:p>
          <a:p>
            <a:pPr lvl="2"/>
            <a:r>
              <a:rPr lang="en-IE" dirty="0" smtClean="0"/>
              <a:t>Optimised storage footprint</a:t>
            </a:r>
          </a:p>
          <a:p>
            <a:pPr lvl="2"/>
            <a:r>
              <a:rPr lang="en-IE" dirty="0" smtClean="0"/>
              <a:t>Snapshot functionality built-in</a:t>
            </a:r>
          </a:p>
          <a:p>
            <a:pPr lvl="1"/>
            <a:r>
              <a:rPr lang="en-IE" dirty="0" smtClean="0"/>
              <a:t>VMDK : </a:t>
            </a:r>
            <a:r>
              <a:rPr lang="en-IE" dirty="0" err="1" smtClean="0"/>
              <a:t>Vmware</a:t>
            </a:r>
            <a:r>
              <a:rPr lang="en-IE" dirty="0" smtClean="0"/>
              <a:t> disk image format</a:t>
            </a:r>
          </a:p>
          <a:p>
            <a:pPr lvl="1"/>
            <a:r>
              <a:rPr lang="en-IE" dirty="0" smtClean="0"/>
              <a:t>AMI/AKI/ARI : Amazon image formats</a:t>
            </a:r>
          </a:p>
          <a:p>
            <a:pPr lvl="1"/>
            <a:r>
              <a:rPr lang="en-IE" dirty="0" smtClean="0"/>
              <a:t>Etc…many other supported disk formats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customised?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Ephemeral Storage</a:t>
            </a:r>
          </a:p>
          <a:p>
            <a:pPr lvl="1"/>
            <a:r>
              <a:rPr lang="en-IE" dirty="0" smtClean="0"/>
              <a:t>Based on </a:t>
            </a:r>
            <a:r>
              <a:rPr lang="en-IE" dirty="0" err="1" smtClean="0"/>
              <a:t>flavor</a:t>
            </a:r>
            <a:r>
              <a:rPr lang="en-IE" dirty="0" smtClean="0"/>
              <a:t> selection the storage will resize automatically</a:t>
            </a:r>
          </a:p>
          <a:p>
            <a:r>
              <a:rPr lang="en-IE" dirty="0" smtClean="0"/>
              <a:t>Network</a:t>
            </a:r>
          </a:p>
          <a:p>
            <a:pPr lvl="1"/>
            <a:r>
              <a:rPr lang="en-IE" dirty="0" smtClean="0"/>
              <a:t>Original hardware MAC details must be purged </a:t>
            </a:r>
            <a:r>
              <a:rPr lang="en-IE" dirty="0" err="1" smtClean="0"/>
              <a:t>OpenStack</a:t>
            </a:r>
            <a:r>
              <a:rPr lang="en-IE" dirty="0" smtClean="0"/>
              <a:t> will supply the new MAC information upon instance creation</a:t>
            </a:r>
          </a:p>
          <a:p>
            <a:r>
              <a:rPr lang="en-IE" dirty="0" smtClean="0"/>
              <a:t>Firewall</a:t>
            </a:r>
          </a:p>
          <a:p>
            <a:pPr lvl="1"/>
            <a:r>
              <a:rPr lang="en-IE" dirty="0" smtClean="0"/>
              <a:t>Best practice to disable instance firewall and use firewall provided by Security Groups</a:t>
            </a:r>
          </a:p>
          <a:p>
            <a:r>
              <a:rPr lang="en-IE" dirty="0" smtClean="0"/>
              <a:t>SSH server enabled</a:t>
            </a:r>
          </a:p>
          <a:p>
            <a:pPr lvl="1"/>
            <a:r>
              <a:rPr lang="en-IE" dirty="0" smtClean="0"/>
              <a:t>SSH public keys and custom metadata are injected into the new instance at initial boot time using SSH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7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How to get Customised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Operating System Vendors</a:t>
            </a:r>
          </a:p>
          <a:p>
            <a:pPr lvl="1"/>
            <a:r>
              <a:rPr lang="en-IE" dirty="0" smtClean="0"/>
              <a:t>Vendors have quickly realised this new revenue stream and many offer </a:t>
            </a:r>
            <a:r>
              <a:rPr lang="en-IE" dirty="0" err="1" smtClean="0"/>
              <a:t>OpenStack</a:t>
            </a:r>
            <a:r>
              <a:rPr lang="en-IE" dirty="0" smtClean="0"/>
              <a:t> ready images that can be uploaded directly to Glance. Minor modifications may be required.</a:t>
            </a:r>
          </a:p>
          <a:p>
            <a:r>
              <a:rPr lang="en-IE" dirty="0" smtClean="0"/>
              <a:t>Custom Image Creation</a:t>
            </a:r>
          </a:p>
          <a:p>
            <a:pPr lvl="1"/>
            <a:r>
              <a:rPr lang="en-IE" dirty="0" smtClean="0"/>
              <a:t>Manual : Download the required operating system, build template system, customise, publish to Glance.</a:t>
            </a:r>
          </a:p>
          <a:p>
            <a:pPr lvl="2"/>
            <a:r>
              <a:rPr lang="en-IE" dirty="0" smtClean="0"/>
              <a:t>Cloud-</a:t>
            </a:r>
            <a:r>
              <a:rPr lang="en-IE" dirty="0" err="1" smtClean="0"/>
              <a:t>Init</a:t>
            </a:r>
            <a:r>
              <a:rPr lang="en-IE" dirty="0" smtClean="0"/>
              <a:t> versus Scripts</a:t>
            </a:r>
          </a:p>
          <a:p>
            <a:pPr lvl="1"/>
            <a:r>
              <a:rPr lang="en-IE" dirty="0" smtClean="0"/>
              <a:t>Automated : Use </a:t>
            </a:r>
            <a:r>
              <a:rPr lang="en-IE" dirty="0" err="1" smtClean="0"/>
              <a:t>thirdparty</a:t>
            </a:r>
            <a:r>
              <a:rPr lang="en-IE" dirty="0" smtClean="0"/>
              <a:t> </a:t>
            </a:r>
            <a:r>
              <a:rPr lang="en-IE" dirty="0" err="1" smtClean="0"/>
              <a:t>OpenStack</a:t>
            </a:r>
            <a:r>
              <a:rPr lang="en-IE" dirty="0" smtClean="0"/>
              <a:t> image builder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0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 smtClean="0"/>
              <a:t>Image Creation Workflow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481" y="1250950"/>
            <a:ext cx="4572000" cy="5105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5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Ubuntu example </a:t>
            </a:r>
            <a:r>
              <a:rPr lang="en-IE" sz="1100" dirty="0" smtClean="0"/>
              <a:t>(source </a:t>
            </a:r>
            <a:r>
              <a:rPr lang="en-IE" sz="1100" dirty="0" err="1" smtClean="0"/>
              <a:t>OpenStack</a:t>
            </a:r>
            <a:r>
              <a:rPr lang="en-IE" sz="1100" dirty="0" smtClean="0"/>
              <a:t> Docs)</a:t>
            </a:r>
            <a:endParaRPr lang="en-US" sz="11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qemu-img</a:t>
            </a:r>
            <a:r>
              <a:rPr lang="en-US" sz="800" dirty="0"/>
              <a:t> create -f qcow2 /</a:t>
            </a:r>
            <a:r>
              <a:rPr lang="en-US" sz="800" dirty="0" err="1"/>
              <a:t>tmp</a:t>
            </a:r>
            <a:r>
              <a:rPr lang="en-US" sz="800" dirty="0"/>
              <a:t>/trusty.qcow2 10G</a:t>
            </a:r>
          </a:p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virt</a:t>
            </a:r>
            <a:r>
              <a:rPr lang="en-US" sz="800" dirty="0"/>
              <a:t>-install --</a:t>
            </a:r>
            <a:r>
              <a:rPr lang="en-US" sz="800" dirty="0" err="1"/>
              <a:t>virt</a:t>
            </a:r>
            <a:r>
              <a:rPr lang="en-US" sz="800" dirty="0"/>
              <a:t>-type </a:t>
            </a:r>
            <a:r>
              <a:rPr lang="en-US" sz="800" dirty="0" err="1"/>
              <a:t>kvm</a:t>
            </a:r>
            <a:r>
              <a:rPr lang="en-US" sz="800" dirty="0"/>
              <a:t> --name trusty --ram 1024 \</a:t>
            </a:r>
          </a:p>
          <a:p>
            <a:pPr marL="0" indent="0">
              <a:buNone/>
            </a:pPr>
            <a:r>
              <a:rPr lang="en-US" sz="800" dirty="0"/>
              <a:t>    --</a:t>
            </a:r>
            <a:r>
              <a:rPr lang="en-US" sz="800" dirty="0" err="1"/>
              <a:t>cdrom</a:t>
            </a:r>
            <a:r>
              <a:rPr lang="en-US" sz="800" dirty="0"/>
              <a:t>=/data/</a:t>
            </a:r>
            <a:r>
              <a:rPr lang="en-US" sz="800" dirty="0" err="1"/>
              <a:t>isos</a:t>
            </a:r>
            <a:r>
              <a:rPr lang="en-US" sz="800" dirty="0"/>
              <a:t>/trusty-64-mini.iso \</a:t>
            </a:r>
          </a:p>
          <a:p>
            <a:pPr marL="0" indent="0">
              <a:buNone/>
            </a:pPr>
            <a:r>
              <a:rPr lang="en-US" sz="800" dirty="0"/>
              <a:t>    --disk /</a:t>
            </a:r>
            <a:r>
              <a:rPr lang="en-US" sz="800" dirty="0" err="1"/>
              <a:t>tmp</a:t>
            </a:r>
            <a:r>
              <a:rPr lang="en-US" sz="800" dirty="0"/>
              <a:t>/trusty.qcow2,format=qcow2 \</a:t>
            </a:r>
          </a:p>
          <a:p>
            <a:pPr marL="0" indent="0">
              <a:buNone/>
            </a:pPr>
            <a:r>
              <a:rPr lang="en-US" sz="800" dirty="0"/>
              <a:t>    --network network=default \</a:t>
            </a:r>
          </a:p>
          <a:p>
            <a:pPr marL="0" indent="0">
              <a:buNone/>
            </a:pPr>
            <a:r>
              <a:rPr lang="en-US" sz="800" dirty="0"/>
              <a:t>    --graphics </a:t>
            </a:r>
            <a:r>
              <a:rPr lang="en-US" sz="800" dirty="0" err="1"/>
              <a:t>vnc,listen</a:t>
            </a:r>
            <a:r>
              <a:rPr lang="en-US" sz="800" dirty="0"/>
              <a:t>=0.0.0.0 --</a:t>
            </a:r>
            <a:r>
              <a:rPr lang="en-US" sz="800" dirty="0" err="1"/>
              <a:t>noautoconsole</a:t>
            </a:r>
            <a:r>
              <a:rPr lang="en-US" sz="800" dirty="0"/>
              <a:t> \</a:t>
            </a:r>
          </a:p>
          <a:p>
            <a:pPr marL="0" indent="0">
              <a:buNone/>
            </a:pPr>
            <a:r>
              <a:rPr lang="en-US" sz="800" dirty="0"/>
              <a:t>    --</a:t>
            </a:r>
            <a:r>
              <a:rPr lang="en-US" sz="800" dirty="0" err="1"/>
              <a:t>os</a:t>
            </a:r>
            <a:r>
              <a:rPr lang="en-US" sz="800" dirty="0"/>
              <a:t>-type=</a:t>
            </a:r>
            <a:r>
              <a:rPr lang="en-US" sz="800" dirty="0" err="1"/>
              <a:t>linux</a:t>
            </a:r>
            <a:r>
              <a:rPr lang="en-US" sz="800" dirty="0"/>
              <a:t> --</a:t>
            </a:r>
            <a:r>
              <a:rPr lang="en-US" sz="800" dirty="0" err="1"/>
              <a:t>os</a:t>
            </a:r>
            <a:r>
              <a:rPr lang="en-US" sz="800" dirty="0"/>
              <a:t>-variant=</a:t>
            </a:r>
            <a:r>
              <a:rPr lang="en-US" sz="800" dirty="0" err="1"/>
              <a:t>ubuntutrusty</a:t>
            </a:r>
            <a:endParaRPr lang="en-US" sz="800" dirty="0"/>
          </a:p>
          <a:p>
            <a:pPr marL="0" indent="0">
              <a:buNone/>
            </a:pPr>
            <a:r>
              <a:rPr lang="en-IE" sz="800" b="1" i="1" dirty="0"/>
              <a:t>Step through the standard installation process and add </a:t>
            </a:r>
            <a:r>
              <a:rPr lang="en-IE" sz="800" b="1" i="1" dirty="0" err="1"/>
              <a:t>OpenSSH</a:t>
            </a:r>
            <a:r>
              <a:rPr lang="en-IE" sz="800" b="1" i="1" dirty="0"/>
              <a:t> Server at the software selection stage</a:t>
            </a:r>
          </a:p>
          <a:p>
            <a:pPr marL="0" indent="0">
              <a:buNone/>
            </a:pPr>
            <a:r>
              <a:rPr lang="en-IE" sz="800" b="1" i="1" dirty="0"/>
              <a:t>Re-attach CDROM following reboot (</a:t>
            </a:r>
            <a:r>
              <a:rPr lang="en-IE" sz="800" b="1" i="1" dirty="0" err="1"/>
              <a:t>libvirt</a:t>
            </a:r>
            <a:r>
              <a:rPr lang="en-IE" sz="800" b="1" i="1" dirty="0"/>
              <a:t> bug/feature)</a:t>
            </a:r>
          </a:p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virsh</a:t>
            </a:r>
            <a:r>
              <a:rPr lang="en-US" sz="800" dirty="0"/>
              <a:t> start trusty --paused</a:t>
            </a:r>
          </a:p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virsh</a:t>
            </a:r>
            <a:r>
              <a:rPr lang="en-US" sz="800" dirty="0"/>
              <a:t> attach-disk --type </a:t>
            </a:r>
            <a:r>
              <a:rPr lang="en-US" sz="800" dirty="0" err="1"/>
              <a:t>cdrom</a:t>
            </a:r>
            <a:r>
              <a:rPr lang="en-US" sz="800" dirty="0"/>
              <a:t> --mode </a:t>
            </a:r>
            <a:r>
              <a:rPr lang="en-US" sz="800" dirty="0" err="1"/>
              <a:t>readonly</a:t>
            </a:r>
            <a:r>
              <a:rPr lang="en-US" sz="800" dirty="0"/>
              <a:t> trusty "" </a:t>
            </a:r>
            <a:r>
              <a:rPr lang="en-US" sz="800" dirty="0" err="1"/>
              <a:t>hdc</a:t>
            </a:r>
            <a:endParaRPr lang="en-US" sz="800" dirty="0"/>
          </a:p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virsh</a:t>
            </a:r>
            <a:r>
              <a:rPr lang="en-US" sz="800" dirty="0"/>
              <a:t> resume trusty</a:t>
            </a:r>
          </a:p>
          <a:p>
            <a:pPr marL="0" indent="0">
              <a:buNone/>
            </a:pPr>
            <a:r>
              <a:rPr lang="en-IE" sz="800" b="1" i="1" dirty="0"/>
              <a:t>Log in to the newly created image</a:t>
            </a:r>
          </a:p>
          <a:p>
            <a:pPr marL="0" indent="0">
              <a:buNone/>
            </a:pPr>
            <a:r>
              <a:rPr lang="en-US" sz="800" dirty="0"/>
              <a:t># apt-get install cloud-</a:t>
            </a:r>
            <a:r>
              <a:rPr lang="en-US" sz="800" dirty="0" err="1"/>
              <a:t>init</a:t>
            </a:r>
            <a:endParaRPr lang="en-US" sz="800" dirty="0"/>
          </a:p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dpkg</a:t>
            </a:r>
            <a:r>
              <a:rPr lang="en-US" sz="800" dirty="0"/>
              <a:t>-reconfigure cloud-</a:t>
            </a:r>
            <a:r>
              <a:rPr lang="en-US" sz="800" dirty="0" err="1"/>
              <a:t>init</a:t>
            </a:r>
            <a:r>
              <a:rPr lang="en-US" sz="800" dirty="0"/>
              <a:t> [select EC2 metadata service]</a:t>
            </a:r>
          </a:p>
          <a:p>
            <a:pPr marL="0" indent="0">
              <a:buNone/>
            </a:pPr>
            <a:r>
              <a:rPr lang="en-IE" sz="800" b="1" i="1" dirty="0"/>
              <a:t>Configure Cloud-</a:t>
            </a:r>
            <a:r>
              <a:rPr lang="en-IE" sz="800" b="1" i="1" dirty="0" err="1"/>
              <a:t>Init</a:t>
            </a:r>
            <a:r>
              <a:rPr lang="en-IE" sz="800" b="1" i="1" dirty="0"/>
              <a:t> service account by editing /</a:t>
            </a:r>
            <a:r>
              <a:rPr lang="en-IE" sz="800" b="1" i="1" dirty="0" err="1"/>
              <a:t>etc</a:t>
            </a:r>
            <a:r>
              <a:rPr lang="en-IE" sz="800" b="1" i="1" dirty="0"/>
              <a:t>/cloud/</a:t>
            </a:r>
            <a:r>
              <a:rPr lang="en-IE" sz="800" b="1" i="1" dirty="0" err="1"/>
              <a:t>cloud.cfg</a:t>
            </a:r>
            <a:endParaRPr lang="en-US" sz="800" b="1" i="1" dirty="0"/>
          </a:p>
          <a:p>
            <a:pPr marL="0" indent="0">
              <a:buNone/>
            </a:pPr>
            <a:r>
              <a:rPr lang="en-US" sz="800" dirty="0"/>
              <a:t>user: admin</a:t>
            </a:r>
          </a:p>
          <a:p>
            <a:pPr marL="0" indent="0">
              <a:buNone/>
            </a:pPr>
            <a:endParaRPr lang="en-US" sz="8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791200" y="1322295"/>
            <a:ext cx="5314328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800" b="1" i="1" dirty="0"/>
              <a:t>Shutdown Instance</a:t>
            </a:r>
          </a:p>
          <a:p>
            <a:pPr marL="0" indent="0">
              <a:buNone/>
            </a:pPr>
            <a:r>
              <a:rPr lang="en-US" sz="800" dirty="0"/>
              <a:t># /</a:t>
            </a:r>
            <a:r>
              <a:rPr lang="en-US" sz="800" dirty="0" err="1"/>
              <a:t>sbin</a:t>
            </a:r>
            <a:r>
              <a:rPr lang="en-US" sz="800" dirty="0"/>
              <a:t>/shutdown -h now</a:t>
            </a:r>
          </a:p>
          <a:p>
            <a:pPr marL="0" indent="0">
              <a:buNone/>
            </a:pPr>
            <a:r>
              <a:rPr lang="en-US" sz="800" dirty="0"/>
              <a:t> </a:t>
            </a:r>
            <a:r>
              <a:rPr lang="en-US" sz="800" b="1" i="1" dirty="0"/>
              <a:t>Clean up (remove MAC address details)</a:t>
            </a:r>
          </a:p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virt-sysprep</a:t>
            </a:r>
            <a:r>
              <a:rPr lang="en-US" sz="800" dirty="0"/>
              <a:t> -d trusty</a:t>
            </a:r>
          </a:p>
          <a:p>
            <a:pPr marL="0" indent="0">
              <a:buNone/>
            </a:pPr>
            <a:r>
              <a:rPr lang="en-US" sz="800" b="1" i="1" dirty="0" err="1"/>
              <a:t>Undefine</a:t>
            </a:r>
            <a:r>
              <a:rPr lang="en-US" sz="800" b="1" i="1" dirty="0"/>
              <a:t> the </a:t>
            </a:r>
            <a:r>
              <a:rPr lang="en-US" sz="800" b="1" i="1" dirty="0" err="1"/>
              <a:t>libvirt</a:t>
            </a:r>
            <a:r>
              <a:rPr lang="en-US" sz="800" b="1" i="1" dirty="0"/>
              <a:t> domain</a:t>
            </a:r>
          </a:p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virsh</a:t>
            </a:r>
            <a:r>
              <a:rPr lang="en-US" sz="800" dirty="0"/>
              <a:t> </a:t>
            </a:r>
            <a:r>
              <a:rPr lang="en-US" sz="800" dirty="0" err="1"/>
              <a:t>undefine</a:t>
            </a:r>
            <a:r>
              <a:rPr lang="en-US" sz="800" dirty="0"/>
              <a:t> trusty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4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Windows example </a:t>
            </a:r>
            <a:r>
              <a:rPr lang="en-IE" sz="1100" dirty="0" smtClean="0">
                <a:solidFill>
                  <a:prstClr val="black"/>
                </a:solidFill>
              </a:rPr>
              <a:t>(</a:t>
            </a:r>
            <a:r>
              <a:rPr lang="en-IE" sz="1100" dirty="0">
                <a:solidFill>
                  <a:prstClr val="black"/>
                </a:solidFill>
              </a:rPr>
              <a:t>source </a:t>
            </a:r>
            <a:r>
              <a:rPr lang="en-IE" sz="1100" dirty="0" err="1">
                <a:solidFill>
                  <a:prstClr val="black"/>
                </a:solidFill>
              </a:rPr>
              <a:t>OpenStack</a:t>
            </a:r>
            <a:r>
              <a:rPr lang="en-IE" sz="1100" dirty="0">
                <a:solidFill>
                  <a:prstClr val="black"/>
                </a:solidFill>
              </a:rPr>
              <a:t> Docs)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800" dirty="0"/>
              <a:t>$ </a:t>
            </a:r>
            <a:r>
              <a:rPr lang="en-US" sz="800" dirty="0" err="1"/>
              <a:t>qemu-img</a:t>
            </a:r>
            <a:r>
              <a:rPr lang="en-US" sz="800" dirty="0"/>
              <a:t> create -f qcow2 ws2012.qcow2 15G</a:t>
            </a:r>
          </a:p>
          <a:p>
            <a:pPr marL="0" indent="0">
              <a:buNone/>
            </a:pPr>
            <a:r>
              <a:rPr lang="en-US" sz="800" dirty="0"/>
              <a:t># </a:t>
            </a:r>
            <a:r>
              <a:rPr lang="en-US" sz="800" dirty="0" err="1"/>
              <a:t>virt</a:t>
            </a:r>
            <a:r>
              <a:rPr lang="en-US" sz="800" dirty="0"/>
              <a:t>-install --connect qemu:///system \</a:t>
            </a:r>
          </a:p>
          <a:p>
            <a:pPr marL="0" indent="0">
              <a:buNone/>
            </a:pPr>
            <a:r>
              <a:rPr lang="en-US" sz="800" dirty="0"/>
              <a:t>  --name ws2012 --ram 2048 --</a:t>
            </a:r>
            <a:r>
              <a:rPr lang="en-US" sz="800" dirty="0" err="1"/>
              <a:t>vcpus</a:t>
            </a:r>
            <a:r>
              <a:rPr lang="en-US" sz="800" dirty="0"/>
              <a:t> 2 \</a:t>
            </a:r>
          </a:p>
          <a:p>
            <a:pPr marL="0" indent="0">
              <a:buNone/>
            </a:pPr>
            <a:r>
              <a:rPr lang="en-US" sz="800" dirty="0"/>
              <a:t>  --network network=</a:t>
            </a:r>
            <a:r>
              <a:rPr lang="en-US" sz="800" dirty="0" err="1"/>
              <a:t>default,model</a:t>
            </a:r>
            <a:r>
              <a:rPr lang="en-US" sz="800" dirty="0"/>
              <a:t>=</a:t>
            </a:r>
            <a:r>
              <a:rPr lang="en-US" sz="800" dirty="0" err="1"/>
              <a:t>virtio</a:t>
            </a:r>
            <a:r>
              <a:rPr lang="en-US" sz="800" dirty="0"/>
              <a:t> \</a:t>
            </a:r>
          </a:p>
          <a:p>
            <a:pPr marL="0" indent="0">
              <a:buNone/>
            </a:pPr>
            <a:r>
              <a:rPr lang="en-US" sz="800" dirty="0"/>
              <a:t>  --disk path=ws2012.qcow2,format=qcow2,device=</a:t>
            </a:r>
            <a:r>
              <a:rPr lang="en-US" sz="800" dirty="0" err="1"/>
              <a:t>disk,bus</a:t>
            </a:r>
            <a:r>
              <a:rPr lang="en-US" sz="800" dirty="0"/>
              <a:t>=</a:t>
            </a:r>
            <a:r>
              <a:rPr lang="en-US" sz="800" dirty="0" err="1"/>
              <a:t>virtio</a:t>
            </a:r>
            <a:r>
              <a:rPr lang="en-US" sz="800" dirty="0"/>
              <a:t> \</a:t>
            </a:r>
          </a:p>
          <a:p>
            <a:pPr marL="0" indent="0">
              <a:buNone/>
            </a:pPr>
            <a:r>
              <a:rPr lang="en-US" sz="800" dirty="0"/>
              <a:t>  --</a:t>
            </a:r>
            <a:r>
              <a:rPr lang="en-US" sz="800" dirty="0" err="1"/>
              <a:t>cdrom</a:t>
            </a:r>
            <a:r>
              <a:rPr lang="en-US" sz="800" dirty="0"/>
              <a:t> /path/to/en_windows_server_2012_x64_dvd.iso \</a:t>
            </a:r>
          </a:p>
          <a:p>
            <a:pPr marL="0" indent="0">
              <a:buNone/>
            </a:pPr>
            <a:r>
              <a:rPr lang="en-US" sz="800" dirty="0"/>
              <a:t>  --disk path=/path/to/virtio-win-0.1-XX.iso,device=</a:t>
            </a:r>
            <a:r>
              <a:rPr lang="en-US" sz="800" dirty="0" err="1"/>
              <a:t>cdrom</a:t>
            </a:r>
            <a:r>
              <a:rPr lang="en-US" sz="800" dirty="0"/>
              <a:t> \</a:t>
            </a:r>
          </a:p>
          <a:p>
            <a:pPr marL="0" indent="0">
              <a:buNone/>
            </a:pPr>
            <a:r>
              <a:rPr lang="en-US" sz="800" dirty="0"/>
              <a:t>  --</a:t>
            </a:r>
            <a:r>
              <a:rPr lang="en-US" sz="800" dirty="0" err="1"/>
              <a:t>vnc</a:t>
            </a:r>
            <a:r>
              <a:rPr lang="en-US" sz="800" dirty="0"/>
              <a:t> --</a:t>
            </a:r>
            <a:r>
              <a:rPr lang="en-US" sz="800" dirty="0" err="1"/>
              <a:t>os</a:t>
            </a:r>
            <a:r>
              <a:rPr lang="en-US" sz="800" dirty="0"/>
              <a:t>-type windows --</a:t>
            </a:r>
            <a:r>
              <a:rPr lang="en-US" sz="800" dirty="0" err="1"/>
              <a:t>os</a:t>
            </a:r>
            <a:r>
              <a:rPr lang="en-US" sz="800" dirty="0"/>
              <a:t>-variant win2k8</a:t>
            </a:r>
          </a:p>
          <a:p>
            <a:pPr marL="0" indent="0">
              <a:buNone/>
            </a:pPr>
            <a:r>
              <a:rPr lang="en-IE" sz="800" b="1" i="1" dirty="0"/>
              <a:t>Use </a:t>
            </a:r>
            <a:r>
              <a:rPr lang="en-IE" sz="800" b="1" i="1" dirty="0" err="1"/>
              <a:t>Virt</a:t>
            </a:r>
            <a:r>
              <a:rPr lang="en-IE" sz="800" b="1" i="1" dirty="0"/>
              <a:t>-manager to connect to the console and step through the installation</a:t>
            </a:r>
          </a:p>
          <a:p>
            <a:pPr marL="0" indent="0">
              <a:buNone/>
            </a:pPr>
            <a:r>
              <a:rPr lang="en-US" sz="800" b="1" i="1" dirty="0"/>
              <a:t>Enable the </a:t>
            </a:r>
            <a:r>
              <a:rPr lang="en-US" sz="800" b="1" i="1" dirty="0" err="1"/>
              <a:t>VirtIO</a:t>
            </a:r>
            <a:r>
              <a:rPr lang="en-US" sz="800" b="1" i="1" dirty="0"/>
              <a:t> drivers</a:t>
            </a:r>
          </a:p>
          <a:p>
            <a:pPr marL="0" indent="0">
              <a:buNone/>
            </a:pPr>
            <a:r>
              <a:rPr lang="en-US" sz="800" i="1" dirty="0"/>
              <a:t>The disk is not detected by default by the Windows installer. When requested to choose an installation target, click Load driver and browse the file system to select the E:\WIN8\AMD64 folder. The Windows installer displays a list of drivers to install. Select the </a:t>
            </a:r>
            <a:r>
              <a:rPr lang="en-US" sz="800" i="1" dirty="0" err="1"/>
              <a:t>VirtIO</a:t>
            </a:r>
            <a:r>
              <a:rPr lang="en-US" sz="800" i="1" dirty="0"/>
              <a:t> SCSI and network drivers, and continue the installation.</a:t>
            </a:r>
          </a:p>
          <a:p>
            <a:pPr marL="0" indent="0">
              <a:buNone/>
            </a:pPr>
            <a:r>
              <a:rPr lang="en-IE" sz="800" i="1" dirty="0"/>
              <a:t>When the base OS completes log in as Administrator and launch a CMD window to complete the </a:t>
            </a:r>
            <a:r>
              <a:rPr lang="en-IE" sz="800" i="1" dirty="0" err="1"/>
              <a:t>VirtIO</a:t>
            </a:r>
            <a:r>
              <a:rPr lang="en-IE" sz="800" i="1" dirty="0"/>
              <a:t> drivers installation</a:t>
            </a:r>
          </a:p>
          <a:p>
            <a:pPr marL="0" indent="0">
              <a:buNone/>
            </a:pPr>
            <a:r>
              <a:rPr lang="en-IE" sz="800" dirty="0"/>
              <a:t> </a:t>
            </a:r>
            <a:r>
              <a:rPr lang="it-IT" sz="800" dirty="0"/>
              <a:t>C:\pnputil -i -a E:\WIN8\AMD64\*.INF</a:t>
            </a:r>
          </a:p>
          <a:p>
            <a:pPr marL="0" indent="0">
              <a:buNone/>
            </a:pPr>
            <a:r>
              <a:rPr lang="it-IT" sz="800" b="1" i="1" dirty="0"/>
              <a:t>Download &amp; Install Cloud-Init</a:t>
            </a:r>
          </a:p>
          <a:p>
            <a:pPr marL="0" indent="0">
              <a:buNone/>
            </a:pPr>
            <a:r>
              <a:rPr lang="en-US" sz="800" dirty="0"/>
              <a:t>C:\powershell</a:t>
            </a:r>
          </a:p>
          <a:p>
            <a:pPr marL="0" indent="0">
              <a:buNone/>
            </a:pPr>
            <a:r>
              <a:rPr lang="en-US" sz="800" dirty="0"/>
              <a:t>C:\Set-ExecutionPolicy Unrestricted</a:t>
            </a:r>
          </a:p>
          <a:p>
            <a:pPr marL="0" indent="0">
              <a:buNone/>
            </a:pPr>
            <a:r>
              <a:rPr lang="it-IT" sz="800" dirty="0"/>
              <a:t>C:\Invoke-WebRequest -UseBasicParsing http://www.cloudbase.it/downloads/CloudbaseInitSetup_Beta_x64.msi -OutFile cloudbaseinit.msi</a:t>
            </a:r>
          </a:p>
          <a:p>
            <a:pPr marL="0" indent="0">
              <a:buNone/>
            </a:pPr>
            <a:r>
              <a:rPr lang="it-IT" sz="800" dirty="0"/>
              <a:t>C:\.\cloudbaseinit.msi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endParaRPr lang="en-US" sz="8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800" b="1" i="1" dirty="0"/>
              <a:t>In the configuration options window, change the following settings:</a:t>
            </a:r>
          </a:p>
          <a:p>
            <a:pPr marL="0" indent="0">
              <a:buNone/>
            </a:pPr>
            <a:r>
              <a:rPr lang="en-US" sz="800" dirty="0"/>
              <a:t>Username: Administrator</a:t>
            </a:r>
          </a:p>
          <a:p>
            <a:pPr marL="0" indent="0">
              <a:buNone/>
            </a:pPr>
            <a:r>
              <a:rPr lang="en-US" sz="800" dirty="0"/>
              <a:t>Network adapter to configure: Red Hat </a:t>
            </a:r>
            <a:r>
              <a:rPr lang="en-US" sz="800" dirty="0" err="1"/>
              <a:t>VirtIO</a:t>
            </a:r>
            <a:r>
              <a:rPr lang="en-US" sz="800" dirty="0"/>
              <a:t> Ethernet Adapter</a:t>
            </a:r>
          </a:p>
          <a:p>
            <a:pPr marL="0" indent="0">
              <a:buNone/>
            </a:pPr>
            <a:r>
              <a:rPr lang="en-US" sz="800" dirty="0"/>
              <a:t>Serial port for logging: COM1</a:t>
            </a:r>
          </a:p>
          <a:p>
            <a:pPr marL="0" indent="0">
              <a:buNone/>
            </a:pPr>
            <a:r>
              <a:rPr lang="en-US" sz="800" i="1" dirty="0"/>
              <a:t>When the installation is done, in the </a:t>
            </a:r>
            <a:r>
              <a:rPr lang="en-US" sz="800" b="1" i="1" dirty="0"/>
              <a:t>Complete the </a:t>
            </a:r>
            <a:r>
              <a:rPr lang="en-US" sz="800" b="1" i="1" dirty="0" err="1"/>
              <a:t>Cloudbase-Init</a:t>
            </a:r>
            <a:r>
              <a:rPr lang="en-US" sz="800" b="1" i="1" dirty="0"/>
              <a:t> Setup Wizard </a:t>
            </a:r>
            <a:r>
              <a:rPr lang="en-US" sz="800" i="1" dirty="0"/>
              <a:t>window, select the </a:t>
            </a:r>
            <a:r>
              <a:rPr lang="en-US" sz="800" b="1" i="1" dirty="0"/>
              <a:t>Run </a:t>
            </a:r>
            <a:r>
              <a:rPr lang="en-US" sz="800" b="1" i="1" dirty="0" err="1"/>
              <a:t>Sysprep</a:t>
            </a:r>
            <a:r>
              <a:rPr lang="en-US" sz="800" b="1" i="1" dirty="0"/>
              <a:t> </a:t>
            </a:r>
            <a:r>
              <a:rPr lang="en-US" sz="800" i="1" dirty="0"/>
              <a:t>and </a:t>
            </a:r>
            <a:r>
              <a:rPr lang="en-US" sz="800" b="1" i="1" dirty="0"/>
              <a:t>Shutdown</a:t>
            </a:r>
            <a:r>
              <a:rPr lang="en-US" sz="800" i="1" dirty="0"/>
              <a:t> check boxes and click Finish.</a:t>
            </a:r>
          </a:p>
          <a:p>
            <a:pPr marL="0" indent="0">
              <a:buNone/>
            </a:pPr>
            <a:r>
              <a:rPr lang="en-US" sz="800" b="1" i="1" dirty="0"/>
              <a:t>Wait for the machine shutdown.</a:t>
            </a:r>
          </a:p>
          <a:p>
            <a:pPr marL="0" indent="0">
              <a:buNone/>
            </a:pPr>
            <a:r>
              <a:rPr lang="en-IE" sz="800" b="1" i="1" dirty="0"/>
              <a:t>Upload to </a:t>
            </a:r>
            <a:r>
              <a:rPr lang="en-IE" sz="800" b="1" i="1" dirty="0" err="1"/>
              <a:t>OpenStack</a:t>
            </a:r>
            <a:r>
              <a:rPr lang="en-IE" sz="800" b="1" i="1" dirty="0"/>
              <a:t> Glance</a:t>
            </a:r>
            <a:endParaRPr lang="en-US" sz="800" b="1" i="1" dirty="0"/>
          </a:p>
          <a:p>
            <a:pPr marL="0" indent="0">
              <a:buNone/>
            </a:pPr>
            <a:r>
              <a:rPr lang="en-US" sz="800" dirty="0"/>
              <a:t>$ glance image-create --name WS2012 --disk-format qcow2 \</a:t>
            </a:r>
          </a:p>
          <a:p>
            <a:pPr marL="0" indent="0">
              <a:buNone/>
            </a:pPr>
            <a:r>
              <a:rPr lang="en-US" sz="800" dirty="0"/>
              <a:t>  --container-format bare --is-public true \</a:t>
            </a:r>
          </a:p>
          <a:p>
            <a:pPr marL="0" indent="0">
              <a:buNone/>
            </a:pPr>
            <a:r>
              <a:rPr lang="en-US" sz="800" dirty="0"/>
              <a:t>  --file ws2012.qcow2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7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sz="6600" dirty="0"/>
              <a:t>Thank you</a:t>
            </a:r>
            <a:endParaRPr lang="en-US" sz="6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79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719</Words>
  <Application>Microsoft Office PowerPoint</Application>
  <PresentationFormat>Widescreen</PresentationFormat>
  <Paragraphs>110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OpenStack Image Customisation</vt:lpstr>
      <vt:lpstr>Image Customisation</vt:lpstr>
      <vt:lpstr>Why do we need to customise images for OpenStack?</vt:lpstr>
      <vt:lpstr>What is customised?</vt:lpstr>
      <vt:lpstr>How to get Customised Images</vt:lpstr>
      <vt:lpstr>Image Creation Workflow</vt:lpstr>
      <vt:lpstr>Ubuntu example (source OpenStack Docs)</vt:lpstr>
      <vt:lpstr>Windows example (source OpenStack Docs)</vt:lpstr>
      <vt:lpstr>PowerPoint Presentation</vt:lpstr>
    </vt:vector>
  </TitlesOfParts>
  <Company>Hewlett 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OpenStack Image Customisation</dc:title>
  <dc:creator>Graham J Land</dc:creator>
  <cp:lastModifiedBy>Graham J Land</cp:lastModifiedBy>
  <cp:revision>2</cp:revision>
  <dcterms:created xsi:type="dcterms:W3CDTF">2015-06-09T10:38:50Z</dcterms:created>
  <dcterms:modified xsi:type="dcterms:W3CDTF">2015-06-09T10:50:53Z</dcterms:modified>
</cp:coreProperties>
</file>